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782" autoAdjust="0"/>
  </p:normalViewPr>
  <p:slideViewPr>
    <p:cSldViewPr>
      <p:cViewPr>
        <p:scale>
          <a:sx n="62" d="100"/>
          <a:sy n="62" d="100"/>
        </p:scale>
        <p:origin x="-2184" y="-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Роль семьи в формировании здорового образа жизни ребенка</a:t>
            </a:r>
            <a:endParaRPr lang="ru-RU" b="1" dirty="0">
              <a:latin typeface="Malgun Gothic Semilight" pitchFamily="34" charset="-128"/>
              <a:ea typeface="Malgun Gothic Semilight" pitchFamily="34" charset="-128"/>
              <a:cs typeface="Malgun Gothic Semilight" pitchFamily="34" charset="-128"/>
            </a:endParaRPr>
          </a:p>
        </p:txBody>
      </p:sp>
      <p:pic>
        <p:nvPicPr>
          <p:cNvPr id="3074" name="Picture 2" descr="https://secureservercdn.net/166.62.108.22/c9d.292.myftpupload.com/wp-content/uploads/2019/03/50983452_287439161941391_9204521631551062016_n-800x7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210384"/>
            <a:ext cx="6444208" cy="5647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6167038"/>
          </a:xfrm>
        </p:spPr>
        <p:txBody>
          <a:bodyPr>
            <a:normAutofit fontScale="62500" lnSpcReduction="20000"/>
          </a:bodyPr>
          <a:lstStyle/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900" dirty="0" smtClean="0">
              <a:latin typeface="Malgun Gothic Semilight" pitchFamily="34" charset="-128"/>
              <a:ea typeface="Malgun Gothic Semilight" pitchFamily="34" charset="-128"/>
              <a:cs typeface="Malgun Gothic Semilight" pitchFamily="34" charset="-128"/>
            </a:endParaRP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Работа по профилактике должна вестись систематически, а для этого все принимаемые меры должны быть сведены в систему, где каждая отдельная мера согласуется с другой, не противоречит ей, вытекает одна из другой.</a:t>
            </a: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В соответствии с вышесказанным, можно выделить </a:t>
            </a:r>
            <a:r>
              <a:rPr lang="ru-RU" sz="2900" b="1" dirty="0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 </a:t>
            </a:r>
            <a:r>
              <a:rPr lang="ru-RU" sz="2900" dirty="0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основные направления работы классного руководителя по профилактике </a:t>
            </a:r>
            <a:r>
              <a:rPr lang="ru-RU" sz="2900" dirty="0" err="1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аддиктивного</a:t>
            </a:r>
            <a:r>
              <a:rPr lang="ru-RU" sz="2900" dirty="0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 поведения среди подростков:</a:t>
            </a: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i="1" dirty="0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1) Работа с детьми:</a:t>
            </a: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</a:pPr>
            <a:r>
              <a:rPr lang="ru-RU" sz="2900" dirty="0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общая воспитательная педагогическая работа с детьми;</a:t>
            </a: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</a:pPr>
            <a:r>
              <a:rPr lang="ru-RU" sz="2900" dirty="0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работа с детьми “группы риска”;</a:t>
            </a: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i="1" dirty="0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2) Работа с родителями:</a:t>
            </a: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</a:pPr>
            <a:r>
              <a:rPr lang="ru-RU" sz="2900" dirty="0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информирование и консультирование родителей по данной проблеме;</a:t>
            </a: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</a:pPr>
            <a:r>
              <a:rPr lang="ru-RU" sz="2900" dirty="0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работа с конфликтными семьями (</a:t>
            </a:r>
            <a:r>
              <a:rPr lang="ru-RU" sz="2900" dirty="0" err="1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семьями</a:t>
            </a:r>
            <a:r>
              <a:rPr lang="ru-RU" sz="2900" dirty="0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 “группы риска”);</a:t>
            </a: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</a:pPr>
            <a:r>
              <a:rPr lang="ru-RU" sz="2900" dirty="0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психолого-педагогическая поддержка семей, в</a:t>
            </a:r>
            <a:r>
              <a:rPr lang="ru-RU" sz="2900" b="1" dirty="0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 </a:t>
            </a:r>
            <a:r>
              <a:rPr lang="ru-RU" sz="2900" dirty="0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которых ребенок проявляет признаки </a:t>
            </a:r>
            <a:r>
              <a:rPr lang="ru-RU" sz="2900" dirty="0" err="1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аддиктивного</a:t>
            </a:r>
            <a:r>
              <a:rPr lang="ru-RU" sz="2900" dirty="0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 поведения.</a:t>
            </a: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При этом цель программы – уменьшение количества новых вовлечений подростков в зависимость от вредных привычек и повышение внимания к проблеме их профилактики среди учащихся.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6929438"/>
          </a:xfrm>
        </p:spPr>
        <p:txBody>
          <a:bodyPr>
            <a:normAutofit/>
          </a:bodyPr>
          <a:lstStyle/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Потенциал здоровья и привычный стиль жизни человека закладывается в детстве. В семье закладываются основы здоровья ребенка, воспитываются базовые навыки его поддержания, формируются поведенческие привычки. </a:t>
            </a: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Именно семья осуществляет первичное воспитательное воздействие на сознание и поведение человека, прививает гигиенические установки, понятия, принципы и наиболее естественно и эффективно формирует здоровый стиль жизни, соответствующий конкретным условиям жизнедеятельности.</a:t>
            </a:r>
            <a:endParaRPr lang="ru-RU" sz="2000" dirty="0">
              <a:latin typeface="Malgun Gothic Semilight" pitchFamily="34" charset="-128"/>
              <a:ea typeface="Malgun Gothic Semilight" pitchFamily="34" charset="-128"/>
              <a:cs typeface="Malgun Gothic Semilight" pitchFamily="34" charset="-128"/>
            </a:endParaRPr>
          </a:p>
        </p:txBody>
      </p:sp>
      <p:pic>
        <p:nvPicPr>
          <p:cNvPr id="16403" name="Picture 19" descr="C:\Users\Asus\AppData\Local\Microsoft\Windows\INetCache\IE\QRICKHSJ\fedorcovapolinadenisovna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993348"/>
            <a:ext cx="3800432" cy="25781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8892480" cy="6168178"/>
          </a:xfrm>
        </p:spPr>
        <p:txBody>
          <a:bodyPr>
            <a:noAutofit/>
          </a:bodyPr>
          <a:lstStyle/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i="1" dirty="0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Формируя здоровый образ жизни ребенка, родители должны привить ему основные знания, умения и навыки: </a:t>
            </a:r>
            <a:r>
              <a:rPr lang="ru-RU" sz="1800" dirty="0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/>
            </a:r>
            <a:br>
              <a:rPr lang="ru-RU" sz="1800" dirty="0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</a:br>
            <a:r>
              <a:rPr lang="ru-RU" sz="1800" dirty="0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- знание правил личной гигиены, гигиены помещений, одежды, обуви; </a:t>
            </a:r>
            <a:br>
              <a:rPr lang="ru-RU" sz="1800" dirty="0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</a:br>
            <a:r>
              <a:rPr lang="ru-RU" sz="1800" dirty="0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- умение правильно строить режим дня и выполнять его; </a:t>
            </a:r>
            <a:br>
              <a:rPr lang="ru-RU" sz="1800" dirty="0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</a:br>
            <a:r>
              <a:rPr lang="ru-RU" sz="1800" dirty="0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- умение взаимодействовать с окружающей средой: понимать, при каких условиях дом, улица, дорога безопасна для жизни и здоровья;</a:t>
            </a:r>
            <a:br>
              <a:rPr lang="ru-RU" sz="1800" dirty="0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</a:br>
            <a:r>
              <a:rPr lang="ru-RU" sz="1800" dirty="0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- умение анализировать опасные ситуации, прогнозировать последствия и находить выход из них;</a:t>
            </a:r>
            <a:br>
              <a:rPr lang="ru-RU" sz="1800" dirty="0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</a:br>
            <a:r>
              <a:rPr lang="ru-RU" sz="1800" dirty="0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- знание основных частей тела и внутренних органов, их расположение и роль в жизнедеятельности организма человека; </a:t>
            </a:r>
            <a:br>
              <a:rPr lang="ru-RU" sz="1800" dirty="0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</a:br>
            <a:r>
              <a:rPr lang="ru-RU" sz="1800" dirty="0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- понимание значения ЗОЖ для личного здоровья, хорошего самочувствия, успехов в занятиях; </a:t>
            </a:r>
            <a:br>
              <a:rPr lang="ru-RU" sz="1800" dirty="0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</a:br>
            <a:r>
              <a:rPr lang="ru-RU" sz="1800" dirty="0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- знание основных правил правильного питания; </a:t>
            </a:r>
            <a:br>
              <a:rPr lang="ru-RU" sz="1800" dirty="0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</a:br>
            <a:r>
              <a:rPr lang="ru-RU" sz="1800" dirty="0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- знание правил сохранения здоровья от простудных заболеваний; </a:t>
            </a:r>
            <a:br>
              <a:rPr lang="ru-RU" sz="1800" dirty="0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</a:br>
            <a:r>
              <a:rPr lang="ru-RU" sz="1800" dirty="0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- умение оказывать простейшую помощь при небольших порезах, ушибах;</a:t>
            </a:r>
            <a:br>
              <a:rPr lang="ru-RU" sz="1800" dirty="0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</a:br>
            <a:r>
              <a:rPr lang="ru-RU" sz="1800" dirty="0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- понимание значения двигательной активности для развития здорового организма.</a:t>
            </a:r>
            <a:endParaRPr lang="ru-RU" sz="1800" dirty="0">
              <a:latin typeface="Malgun Gothic Semilight" pitchFamily="34" charset="-128"/>
              <a:ea typeface="Malgun Gothic Semilight" pitchFamily="34" charset="-128"/>
              <a:cs typeface="Malgun Gothic Semilight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6480720"/>
          </a:xfrm>
        </p:spPr>
        <p:txBody>
          <a:bodyPr>
            <a:normAutofit/>
          </a:bodyPr>
          <a:lstStyle/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1800" dirty="0" smtClean="0">
              <a:latin typeface="Malgun Gothic Semilight" pitchFamily="34" charset="-128"/>
              <a:ea typeface="Malgun Gothic Semilight" pitchFamily="34" charset="-128"/>
              <a:cs typeface="Malgun Gothic Semilight" pitchFamily="34" charset="-128"/>
            </a:endParaRP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Школа может помочь при решении многих вопросов воспитания. Но она никогда не сможет конкурировать с семьей. Именно от родителей зависит, каким вырастет ребенок. </a:t>
            </a: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Семья – это целый мир со своими правилами, отношениями к жизни, здоровью, воспитанию. Образовательные, оздоровительные программы могут только помочь дополнить, обогатить знаниями, но заменить семейное воспитание, пример родителей они не могут. Начинать надо с себя – взрослого, и пусть будут здоровы наши дети. </a:t>
            </a: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Существует правило: "Если хочешь воспитать своего ребенка здоровым, сам иди по пути здоровья, иначе его некуда будет вести!"</a:t>
            </a:r>
            <a:endParaRPr lang="ru-RU" sz="1800" dirty="0">
              <a:latin typeface="Malgun Gothic Semilight" pitchFamily="34" charset="-128"/>
              <a:ea typeface="Malgun Gothic Semilight" pitchFamily="34" charset="-128"/>
              <a:cs typeface="Malgun Gothic Semilight" pitchFamily="34" charset="-128"/>
            </a:endParaRPr>
          </a:p>
        </p:txBody>
      </p:sp>
      <p:pic>
        <p:nvPicPr>
          <p:cNvPr id="1026" name="Picture 2" descr="https://secureservercdn.net/166.62.108.22/c9d.292.myftpupload.com/wp-content/uploads/2019/03/51200806_1090585561143269_9105070839178461184_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2724" y="4437112"/>
            <a:ext cx="3563853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147002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4000" b="1" dirty="0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Профилактика </a:t>
            </a:r>
            <a:r>
              <a:rPr lang="ru-RU" sz="4000" b="1" dirty="0" err="1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аддиктивного</a:t>
            </a:r>
            <a:r>
              <a:rPr lang="ru-RU" sz="4000" b="1" dirty="0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 поведения у подростков</a:t>
            </a:r>
            <a:endParaRPr lang="ru-RU" sz="4000" b="1" dirty="0">
              <a:latin typeface="Malgun Gothic Semilight" pitchFamily="34" charset="-128"/>
              <a:ea typeface="Malgun Gothic Semilight" pitchFamily="34" charset="-128"/>
              <a:cs typeface="Malgun Gothic Semilight" pitchFamily="34" charset="-12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5" name="Picture 3" descr="C:\Users\Asus\AppData\Local\Microsoft\Windows\INetCache\IE\35MUGSU0\perosn-208372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428868"/>
            <a:ext cx="4572000" cy="3048000"/>
          </a:xfrm>
          <a:prstGeom prst="rect">
            <a:avLst/>
          </a:prstGeom>
          <a:noFill/>
        </p:spPr>
      </p:pic>
      <p:pic>
        <p:nvPicPr>
          <p:cNvPr id="18439" name="Picture 7" descr="C:\Users\Asus\AppData\Local\Microsoft\Windows\INetCache\IE\ERFDUQGI\imageedit_346_916198701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928802"/>
            <a:ext cx="3890017" cy="1704972"/>
          </a:xfrm>
          <a:prstGeom prst="rect">
            <a:avLst/>
          </a:prstGeom>
          <a:noFill/>
        </p:spPr>
      </p:pic>
      <p:pic>
        <p:nvPicPr>
          <p:cNvPr id="18443" name="Picture 11" descr="https://im0-tub-ru.yandex.net/i?id=edbdc20583fc82e687aa97f367d8c8ca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4000503"/>
            <a:ext cx="3929090" cy="25047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642918"/>
            <a:ext cx="8229600" cy="5472138"/>
          </a:xfrm>
        </p:spPr>
        <p:txBody>
          <a:bodyPr>
            <a:normAutofit fontScale="47500" lnSpcReduction="20000"/>
          </a:bodyPr>
          <a:lstStyle/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3800" dirty="0" smtClean="0">
              <a:latin typeface="Malgun Gothic Semilight" pitchFamily="34" charset="-128"/>
              <a:ea typeface="Malgun Gothic Semilight" pitchFamily="34" charset="-128"/>
              <a:cs typeface="Malgun Gothic Semilight" pitchFamily="34" charset="-128"/>
            </a:endParaRP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3800" dirty="0" smtClean="0">
              <a:latin typeface="Malgun Gothic Semilight" pitchFamily="34" charset="-128"/>
              <a:ea typeface="Malgun Gothic Semilight" pitchFamily="34" charset="-128"/>
              <a:cs typeface="Malgun Gothic Semilight" pitchFamily="34" charset="-128"/>
            </a:endParaRP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800" dirty="0" err="1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Аддиктивные</a:t>
            </a:r>
            <a:r>
              <a:rPr lang="ru-RU" sz="3800" dirty="0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 реализации у подростков категориально, собственно, ничем не отличаются от таковых у взрослых людей.</a:t>
            </a: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800" dirty="0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Традиционно в </a:t>
            </a:r>
            <a:r>
              <a:rPr lang="ru-RU" sz="3800" dirty="0" err="1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аддиктивное</a:t>
            </a:r>
            <a:r>
              <a:rPr lang="ru-RU" sz="3800" dirty="0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 поведение включают:</a:t>
            </a: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</a:pPr>
            <a:r>
              <a:rPr lang="ru-RU" sz="3800" dirty="0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1) употребление алкоголя, никотина;</a:t>
            </a: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</a:pPr>
            <a:r>
              <a:rPr lang="ru-RU" sz="3800" dirty="0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2) употребление веществ, изменяющих психическое состояние, включая наркотики, лекарства, различные яды;</a:t>
            </a: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</a:pPr>
            <a:r>
              <a:rPr lang="ru-RU" sz="3800" dirty="0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3) участие в азартных играх, включая компьютерные;</a:t>
            </a: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</a:pPr>
            <a:r>
              <a:rPr lang="ru-RU" sz="3800" dirty="0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4) сексуальное </a:t>
            </a:r>
            <a:r>
              <a:rPr lang="ru-RU" sz="3800" dirty="0" err="1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аддиктивное</a:t>
            </a:r>
            <a:r>
              <a:rPr lang="ru-RU" sz="3800" dirty="0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 поведение;</a:t>
            </a: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</a:pPr>
            <a:r>
              <a:rPr lang="ru-RU" sz="3800" dirty="0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5) переедание или голодание;</a:t>
            </a: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</a:pPr>
            <a:r>
              <a:rPr lang="ru-RU" sz="3800" dirty="0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6) «</a:t>
            </a:r>
            <a:r>
              <a:rPr lang="ru-RU" sz="3800" dirty="0" err="1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работоголизм</a:t>
            </a:r>
            <a:r>
              <a:rPr lang="ru-RU" sz="3800" dirty="0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»;</a:t>
            </a: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</a:pPr>
            <a:r>
              <a:rPr lang="ru-RU" sz="3800" dirty="0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7) телевизор, длительные прослушивания музыки, главным образом основанной на низкочастотных ритмах;</a:t>
            </a: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</a:pPr>
            <a:r>
              <a:rPr lang="ru-RU" sz="3800" dirty="0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8) политика, религия, сектантство, большой спорт;</a:t>
            </a: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</a:pPr>
            <a:r>
              <a:rPr lang="ru-RU" sz="3800" dirty="0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9) манипулирование со своей психикой;</a:t>
            </a: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</a:pPr>
            <a:r>
              <a:rPr lang="ru-RU" sz="3800" dirty="0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10) нездоровое увлечение литературой в стиле «</a:t>
            </a:r>
            <a:r>
              <a:rPr lang="ru-RU" sz="3800" dirty="0" err="1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фентэзи</a:t>
            </a:r>
            <a:r>
              <a:rPr lang="ru-RU" sz="3800" dirty="0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» и «дамские романы» и т.п.</a:t>
            </a:r>
            <a:endParaRPr lang="ru-RU" sz="3800" dirty="0" smtClean="0"/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408712"/>
          </a:xfrm>
        </p:spPr>
        <p:txBody>
          <a:bodyPr>
            <a:normAutofit fontScale="25000" lnSpcReduction="20000"/>
          </a:bodyPr>
          <a:lstStyle/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7200" i="1" dirty="0" smtClean="0">
              <a:latin typeface="Malgun Gothic Semilight" pitchFamily="34" charset="-128"/>
              <a:ea typeface="Malgun Gothic Semilight" pitchFamily="34" charset="-128"/>
              <a:cs typeface="Malgun Gothic Semilight" pitchFamily="34" charset="-128"/>
            </a:endParaRP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i="1" dirty="0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Выделяют следующие особенности личности, провоцирующие </a:t>
            </a:r>
            <a:r>
              <a:rPr lang="ru-RU" sz="7200" i="1" dirty="0" err="1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аддиктивное</a:t>
            </a:r>
            <a:r>
              <a:rPr lang="ru-RU" sz="7200" i="1" dirty="0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 поведение подростков: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</a:pPr>
            <a:r>
              <a:rPr lang="ru-RU" sz="7200" dirty="0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Активная демонстрация превосходства на фоне комплекса неполноценности.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</a:pPr>
            <a:r>
              <a:rPr lang="ru-RU" sz="7200" dirty="0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Комфорт в тяжелых, кризисных ситуациях в сочетании с депрессией и дискомфортом в обычной жизненной рутине.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</a:pPr>
            <a:r>
              <a:rPr lang="ru-RU" sz="7200" dirty="0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Глубинный страх перед стойкими эмоциональными контактами с окружающими в сочетании с активно демонстрируемой </a:t>
            </a:r>
            <a:r>
              <a:rPr lang="ru-RU" sz="7200" dirty="0" err="1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социальностью</a:t>
            </a:r>
            <a:r>
              <a:rPr lang="ru-RU" sz="7200" dirty="0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</a:pPr>
            <a:r>
              <a:rPr lang="ru-RU" sz="7200" dirty="0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Стремление обвинять невиновных окружающих в причинённом вреде.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</a:pPr>
            <a:r>
              <a:rPr lang="ru-RU" sz="7200" dirty="0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Высокая тревожность, зависимое поведение.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</a:pPr>
            <a:r>
              <a:rPr lang="ru-RU" sz="7200" dirty="0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Наличие устойчивых моделей, стереотипов поведения.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</a:pPr>
            <a:r>
              <a:rPr lang="ru-RU" sz="7200" dirty="0" err="1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Аддиктивное</a:t>
            </a:r>
            <a:r>
              <a:rPr lang="ru-RU" sz="7200" dirty="0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 поведение в подростковом возрасте развивается при сочетании перечисленных особенностей со следующими условиями: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</a:pPr>
            <a:r>
              <a:rPr lang="ru-RU" sz="7200" dirty="0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Неблагоприятная социальная среда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</a:pPr>
            <a:r>
              <a:rPr lang="ru-RU" sz="7200" dirty="0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Неспособность подростка переносить любой дискомфорт в отношениях.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</a:pPr>
            <a:r>
              <a:rPr lang="ru-RU" sz="7200" dirty="0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Низкая адаптация к условиям школы.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</a:pPr>
            <a:r>
              <a:rPr lang="ru-RU" sz="7200" dirty="0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Нестабильность, незрелость личности.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</a:pPr>
            <a:r>
              <a:rPr lang="ru-RU" sz="7200" dirty="0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Неспособность подростка самостоятельно справиться с зависимостью.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8640"/>
            <a:ext cx="8534752" cy="6912768"/>
          </a:xfrm>
        </p:spPr>
        <p:txBody>
          <a:bodyPr>
            <a:normAutofit fontScale="85000" lnSpcReduction="10000"/>
          </a:bodyPr>
          <a:lstStyle/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100" dirty="0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Основным источником </a:t>
            </a:r>
            <a:r>
              <a:rPr lang="ru-RU" sz="2100" dirty="0" err="1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аддиктивного</a:t>
            </a:r>
            <a:r>
              <a:rPr lang="ru-RU" sz="2100" dirty="0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 поведения подростков является семья. Для деструктивных семей характерны:</a:t>
            </a: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</a:pPr>
            <a:r>
              <a:rPr lang="ru-RU" sz="2100" dirty="0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Особые способы самовыражения, основанные на компенсации своих отрицательных эмоций на членах семьи или самоутверждение за их счёт.</a:t>
            </a: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</a:pPr>
            <a:r>
              <a:rPr lang="ru-RU" sz="2100" dirty="0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Специфические способы решения </a:t>
            </a:r>
            <a:r>
              <a:rPr lang="ru-RU" sz="2100" dirty="0" err="1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пробле</a:t>
            </a:r>
            <a:r>
              <a:rPr lang="ru-RU" sz="2100" dirty="0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.</a:t>
            </a: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</a:pPr>
            <a:r>
              <a:rPr lang="ru-RU" sz="2100" dirty="0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Обязательно наличие зависимостей и </a:t>
            </a:r>
            <a:r>
              <a:rPr lang="ru-RU" sz="2100" dirty="0" err="1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созависимостей</a:t>
            </a:r>
            <a:r>
              <a:rPr lang="ru-RU" sz="2100" dirty="0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, при которых любые проблемы, болезни, напряжение приводят к разрушению хрупкого равновесия в отношениях членов семьи.</a:t>
            </a: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</a:pPr>
            <a:r>
              <a:rPr lang="ru-RU" sz="2100" dirty="0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Установлена взаимосвязь наличия зависимостей или </a:t>
            </a:r>
            <a:r>
              <a:rPr lang="ru-RU" sz="2100" dirty="0" err="1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созависимости</a:t>
            </a:r>
            <a:r>
              <a:rPr lang="ru-RU" sz="2100" dirty="0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 у родителей и </a:t>
            </a:r>
            <a:r>
              <a:rPr lang="ru-RU" sz="2100" dirty="0" err="1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аддиктивного</a:t>
            </a:r>
            <a:r>
              <a:rPr lang="ru-RU" sz="2100" dirty="0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 поведения у их детей. </a:t>
            </a: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100" dirty="0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Формированию почвы для развития </a:t>
            </a:r>
            <a:r>
              <a:rPr lang="ru-RU" sz="2100" dirty="0" err="1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аддиктивного</a:t>
            </a:r>
            <a:r>
              <a:rPr lang="ru-RU" sz="2100" dirty="0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 поведения подростков способствуют следующие типы </a:t>
            </a:r>
            <a:r>
              <a:rPr lang="ru-RU" sz="2100" dirty="0" err="1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дисфункциональных</a:t>
            </a:r>
            <a:r>
              <a:rPr lang="ru-RU" sz="2100" dirty="0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 семей:</a:t>
            </a: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</a:pPr>
            <a:r>
              <a:rPr lang="ru-RU" sz="2100" dirty="0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Неполная семья.</a:t>
            </a: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</a:pPr>
            <a:r>
              <a:rPr lang="ru-RU" sz="2100" dirty="0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Аморальная семья, для которой характерны алкоголизация, сексуальная распущенность или насилие.</a:t>
            </a: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</a:pPr>
            <a:r>
              <a:rPr lang="ru-RU" sz="2100" dirty="0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Криминогенная семья, члены которой имеют судимости или связаны с криминальным миром.</a:t>
            </a: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</a:pPr>
            <a:r>
              <a:rPr lang="ru-RU" sz="2100" dirty="0" err="1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Псевдоблагополучные</a:t>
            </a:r>
            <a:r>
              <a:rPr lang="ru-RU" sz="2100" dirty="0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 семьи, которые не имеют видимых дефектов в структуре и зависимостей, однако в такой семье используются </a:t>
            </a:r>
            <a:r>
              <a:rPr lang="ru-RU" sz="2100" dirty="0" err="1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неприемлимые</a:t>
            </a:r>
            <a:r>
              <a:rPr lang="ru-RU" sz="2100" dirty="0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 способы воспитания.</a:t>
            </a: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</a:pPr>
            <a:r>
              <a:rPr lang="ru-RU" sz="2100" dirty="0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Проблемные семьи, в которых происходят постоянные конфликты.</a:t>
            </a: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48680"/>
            <a:ext cx="8534752" cy="6048672"/>
          </a:xfrm>
        </p:spPr>
        <p:txBody>
          <a:bodyPr>
            <a:normAutofit fontScale="55000" lnSpcReduction="20000"/>
          </a:bodyPr>
          <a:lstStyle/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В рамках первичной профилактики по </a:t>
            </a:r>
            <a:r>
              <a:rPr lang="ru-RU" dirty="0" err="1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аддиктивному</a:t>
            </a:r>
            <a:r>
              <a:rPr lang="ru-RU" dirty="0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 </a:t>
            </a:r>
            <a:r>
              <a:rPr lang="ru-RU" dirty="0" err="1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поведнию</a:t>
            </a:r>
            <a:r>
              <a:rPr lang="ru-RU" dirty="0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 школы используют педагогические, социальные и психологические технологии, которые направлены на формирование и развитие ценностных ориентиров и нормативных представлений на основе здорового образа жизни, развития личностных ресурсов, обеспечивающих эффективную социальную адаптацию, коррекцию психологических особенностей  у учащихся, затрудняющую их социальную адаптацию и повышающих риск вовлечения в употребление ПАВ. </a:t>
            </a: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Уже сейчас специалисты сходятся во мнении, что ведущим содержанием первичной профилактики является педагогическая профилактика, т.е. комплексная и системная организация учебно-воспитательного процесса образовательного учреждения, обеспечивающая снижение употребления ПАВ через расширение социальных компетенций  и формирование личностных свойств и качеств несовершеннолетних. Несомненно, важно включение в превентивную деятельность педагогов интерактивных и проектных подходов на основе аспектов педагогической профилактики. Что обуславливает необходимость систематического повышения ими своей квалификации в области профилактики </a:t>
            </a:r>
            <a:r>
              <a:rPr lang="ru-RU" dirty="0" err="1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аддиктивного</a:t>
            </a:r>
            <a:r>
              <a:rPr lang="ru-RU" dirty="0" smtClean="0"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 поведения.</a:t>
            </a:r>
            <a:endParaRPr lang="ru-RU" dirty="0">
              <a:latin typeface="Malgun Gothic Semilight" pitchFamily="34" charset="-128"/>
              <a:ea typeface="Malgun Gothic Semilight" pitchFamily="34" charset="-128"/>
              <a:cs typeface="Malgun Gothic Semilight" pitchFamily="34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572</Words>
  <Application>Microsoft Office PowerPoint</Application>
  <PresentationFormat>Экран (4:3)</PresentationFormat>
  <Paragraphs>61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Роль семьи в формировании здорового образа жизни ребенка</vt:lpstr>
      <vt:lpstr>Слайд 2</vt:lpstr>
      <vt:lpstr>Слайд 3</vt:lpstr>
      <vt:lpstr>Слайд 4</vt:lpstr>
      <vt:lpstr>Профилактика аддиктивного поведения у подростков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семьи в формировании здорового образа жизни ребенка</dc:title>
  <dc:creator>Виталик Осыфляк</dc:creator>
  <cp:lastModifiedBy>школа</cp:lastModifiedBy>
  <cp:revision>14</cp:revision>
  <dcterms:created xsi:type="dcterms:W3CDTF">2022-03-16T19:27:48Z</dcterms:created>
  <dcterms:modified xsi:type="dcterms:W3CDTF">2022-03-17T12:52:10Z</dcterms:modified>
</cp:coreProperties>
</file>