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sldIdLst>
    <p:sldId id="263" r:id="rId4"/>
    <p:sldId id="290" r:id="rId5"/>
    <p:sldId id="256" r:id="rId6"/>
    <p:sldId id="257" r:id="rId7"/>
    <p:sldId id="285" r:id="rId8"/>
    <p:sldId id="289" r:id="rId9"/>
    <p:sldId id="286" r:id="rId10"/>
    <p:sldId id="291" r:id="rId11"/>
    <p:sldId id="288" r:id="rId12"/>
    <p:sldId id="279" r:id="rId13"/>
    <p:sldId id="271" r:id="rId14"/>
    <p:sldId id="261" r:id="rId15"/>
    <p:sldId id="287" r:id="rId16"/>
    <p:sldId id="264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8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73411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065365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99504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40320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36720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01473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33339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21131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23822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44470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34269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15694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03551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80234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25637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784228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82722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3506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95784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983734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816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8727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15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6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A7877F-2C7D-4585-9A90-A93A620B784E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85A5F36-37EC-4E0B-8863-6323D000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F:\&#1050;&#1086;&#1083;&#1103;&#1076;&#1082;&#1080;\&#1050;&#1086;&#1083;&#1103;&#1076;&#1082;&#1080;\YA_-_Rozhdestvenskaya_kolyadka_(get-tune.net)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source=wiz&amp;fp=5&amp;img_url=http://cs315730.userapi.com/v315730930/a847/DjOEXEj_YMw.jpg&amp;p=5&amp;text=%D0%BE%D0%B1%D1%8A%D0%B5%D0%BC%D0%BD%D0%B0%D1%8F%20%D1%80%D0%BE%D0%B6%D0%B4%D0%B5%D1%81%D1%82%D0%B2%D0%B5%D0%BD%D1%81%D0%BA%D0%B0%D1%8F%20%D0%BE%D1%82%D0%BA%D1%80%D1%8B%D1%82%D0%BA%D0%B0%20%D1%81%D0%B2%D0%BE%D0%B8%D0%BC%D0%B8%20%D1%80%D1%83%D0%BA%D0%B0%D0%BC%D0%B8&amp;noreask=1&amp;pos=161&amp;lr=100717&amp;rpt=simage&amp;noj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novostioede.ru/article/rozhdestvo-na-rusi/" TargetMode="External"/><Relationship Id="rId5" Type="http://schemas.openxmlformats.org/officeDocument/2006/relationships/hyperlink" Target="http://womanadvice.ru/chto-takoe-sochelnik" TargetMode="External"/><Relationship Id="rId4" Type="http://schemas.openxmlformats.org/officeDocument/2006/relationships/hyperlink" Target="http://www.kakprosto.ru/kak-51034-kak-narisovat-vifleemskuyu-zvez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0;&#1086;&#1083;&#1103;&#1076;&#1082;&#1080;\&#1056;&#1086;&#1078;&#1076;&#1077;&#1089;&#1090;&#1074;&#1077;&#1085;&#1089;&#1082;&#1080;&#1077;%20&#1082;&#1086;&#1083;&#1103;&#1076;&#1082;&#1080;%20&#1080;&#1079;%20&#1080;&#1079;&#1074;&#1077;&#1089;&#1090;&#1085;&#1086;&#1075;&#1086;%20&#1092;&#1080;&#1083;&#1100;&#1084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20688"/>
            <a:ext cx="6993705" cy="4392488"/>
          </a:xfrm>
          <a:prstGeom prst="ellipse">
            <a:avLst/>
          </a:prstGeom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869160"/>
            <a:ext cx="720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Gabriola" pitchFamily="82" charset="0"/>
                <a:ea typeface="BatangChe" pitchFamily="49" charset="-127"/>
                <a:cs typeface="Browallia New" pitchFamily="34" charset="-34"/>
              </a:rPr>
              <a:t>            </a:t>
            </a:r>
            <a:r>
              <a:rPr lang="ru-RU" sz="4800" b="1" i="1" dirty="0" smtClean="0">
                <a:solidFill>
                  <a:schemeClr val="accent6"/>
                </a:solidFill>
                <a:latin typeface="Gabriola" pitchFamily="82" charset="0"/>
                <a:ea typeface="BatangChe" pitchFamily="49" charset="-127"/>
                <a:cs typeface="Browallia New" pitchFamily="34" charset="-34"/>
              </a:rPr>
              <a:t>Рождество  </a:t>
            </a:r>
            <a:r>
              <a:rPr lang="ru-RU" sz="4800" b="1" i="1" dirty="0" smtClean="0">
                <a:solidFill>
                  <a:schemeClr val="accent6"/>
                </a:solidFill>
                <a:latin typeface="Gabriola" pitchFamily="82" charset="0"/>
                <a:ea typeface="BatangChe" pitchFamily="49" charset="-127"/>
                <a:cs typeface="Browallia New" pitchFamily="34" charset="-34"/>
              </a:rPr>
              <a:t>Христово</a:t>
            </a:r>
            <a:endParaRPr lang="ru-RU" sz="4800" b="1" i="1" dirty="0" smtClean="0">
              <a:solidFill>
                <a:schemeClr val="accent6"/>
              </a:solidFill>
              <a:latin typeface="Gabriola" pitchFamily="82" charset="0"/>
              <a:ea typeface="BatangChe" pitchFamily="49" charset="-127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2527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" y="0"/>
            <a:ext cx="91418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2204864"/>
            <a:ext cx="7106562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Дети </a:t>
            </a:r>
            <a:r>
              <a:rPr lang="ru-RU" sz="2000" b="1" dirty="0">
                <a:solidFill>
                  <a:srgbClr val="0070C0"/>
                </a:solidFill>
              </a:rPr>
              <a:t>гуляли по деревне с звездой, сделанной из </a:t>
            </a:r>
            <a:r>
              <a:rPr lang="ru-RU" sz="2000" b="1" dirty="0" smtClean="0">
                <a:solidFill>
                  <a:srgbClr val="0070C0"/>
                </a:solidFill>
              </a:rPr>
              <a:t>           лучины </a:t>
            </a:r>
            <a:r>
              <a:rPr lang="ru-RU" sz="2000" b="1" dirty="0">
                <a:solidFill>
                  <a:srgbClr val="0070C0"/>
                </a:solidFill>
              </a:rPr>
              <a:t>и бумаги и напевали под окнами (или зайдя в дом) колядки - песни, восхвалявшие хозяев, за что получали разные подарки: конфеты, пирожки, деньги.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7394"/>
            <a:ext cx="3456384" cy="23119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943350"/>
            <a:ext cx="4114800" cy="291465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YA_-_Rozhdestvenskaya_kolyadka_(get-tune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6146166" y="6117246"/>
            <a:ext cx="609600" cy="609600"/>
          </a:xfrm>
          <a:prstGeom prst="rect">
            <a:avLst/>
          </a:prstGeom>
        </p:spPr>
      </p:pic>
      <p:pic>
        <p:nvPicPr>
          <p:cNvPr id="9" name="YA_-_Rozhdestvenskaya_kolyadk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6215074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4734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7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55BB"/>
              </a:clrFrom>
              <a:clrTo>
                <a:srgbClr val="0055B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" y="0"/>
            <a:ext cx="91256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8475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348417059-51-72&amp;n=21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19442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402"/>
            <a:ext cx="9036496" cy="686940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58956"/>
            <a:ext cx="62464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2"/>
                </a:solidFill>
              </a:rPr>
              <a:t>Небо и земля, небо и земля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Ныне торжествуют.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Ангелы, люди, Ангелы, люди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Весело ликуют.</a:t>
            </a:r>
          </a:p>
          <a:p>
            <a:pPr lvl="0"/>
            <a:endParaRPr lang="ru-RU" sz="2000" b="1" dirty="0">
              <a:solidFill>
                <a:schemeClr val="bg2"/>
              </a:solidFill>
            </a:endParaRP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Христос родился, Бог воплотился,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Ангелы поют, славу воздают.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Пастухи играют, Пастыря встречают,</a:t>
            </a:r>
          </a:p>
          <a:p>
            <a:pPr lvl="0"/>
            <a:r>
              <a:rPr lang="ru-RU" sz="2000" b="1" dirty="0" smtClean="0">
                <a:solidFill>
                  <a:schemeClr val="bg2"/>
                </a:solidFill>
              </a:rPr>
              <a:t>Чудо , чудо </a:t>
            </a:r>
            <a:r>
              <a:rPr lang="ru-RU" sz="2000" b="1" dirty="0">
                <a:solidFill>
                  <a:schemeClr val="bg2"/>
                </a:solidFill>
              </a:rPr>
              <a:t>возвещают.</a:t>
            </a:r>
          </a:p>
          <a:p>
            <a:pPr lvl="0"/>
            <a:endParaRPr lang="ru-RU" sz="2000" b="1" dirty="0">
              <a:solidFill>
                <a:schemeClr val="bg2"/>
              </a:solidFill>
            </a:endParaRP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Во Вифлееме, во Вифлееме,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Радость наступила!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Чистая Дева, чистая Дева,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Сына породила!</a:t>
            </a:r>
          </a:p>
          <a:p>
            <a:pPr lvl="0"/>
            <a:endParaRPr lang="ru-RU" sz="2000" b="1" dirty="0">
              <a:solidFill>
                <a:schemeClr val="bg2"/>
              </a:solidFill>
            </a:endParaRP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Христос родился, Бог воплотился,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Ангелы поют, славу воздают.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Пастухи играют, Пастыря встречают,</a:t>
            </a:r>
          </a:p>
          <a:p>
            <a:pPr lvl="0"/>
            <a:r>
              <a:rPr lang="ru-RU" sz="2000" b="1" dirty="0">
                <a:solidFill>
                  <a:schemeClr val="bg2"/>
                </a:solidFill>
              </a:rPr>
              <a:t>Чудо</a:t>
            </a:r>
            <a:r>
              <a:rPr lang="ru-RU" sz="2000" b="1" dirty="0" smtClean="0">
                <a:solidFill>
                  <a:schemeClr val="bg2"/>
                </a:solidFill>
              </a:rPr>
              <a:t>, чудо </a:t>
            </a:r>
            <a:r>
              <a:rPr lang="ru-RU" sz="2000" b="1" dirty="0">
                <a:solidFill>
                  <a:schemeClr val="bg2"/>
                </a:solidFill>
              </a:rPr>
              <a:t>возвещают.</a:t>
            </a:r>
          </a:p>
        </p:txBody>
      </p:sp>
    </p:spTree>
    <p:extLst>
      <p:ext uri="{BB962C8B-B14F-4D97-AF65-F5344CB8AC3E}">
        <p14:creationId xmlns="" xmlns:p14="http://schemas.microsoft.com/office/powerpoint/2010/main" val="2068584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" y="0"/>
            <a:ext cx="91418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220486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764024"/>
            <a:ext cx="7531200" cy="60939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pPr algn="ctr"/>
            <a:r>
              <a:rPr lang="ru-RU" dirty="0" smtClean="0"/>
              <a:t>   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После </a:t>
            </a:r>
            <a:r>
              <a:rPr lang="ru-RU" sz="2000" b="1" dirty="0">
                <a:solidFill>
                  <a:srgbClr val="002060"/>
                </a:solidFill>
              </a:rPr>
              <a:t>Октябрьской революции 1917 года, религиозные праздники искоренялись государством, которое было атеистическим. Рождественская ёлка и связанные с ней торжества постепенно утратили значение. Но в 1935 году государственная политика резко изменилась и Рождество было принято государством, как часть светского празднования Нового года. Официально празднование Рождества на государственном уровне было возрождено с 1991 года: в декабре 1990 года власть приняла указ, объявляющий день Рождества нерабочим днём. 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Теперь Рождество в России —  государственный праздник, связанный с рождением Иисуса Христа, и по традиции Русской Православной Церкви отмечается 7 января по григорианскому календарю (что соответствует 25 декабря по старому стилю). 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744416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92813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92696"/>
            <a:ext cx="7848872" cy="575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Символы </a:t>
            </a:r>
            <a:r>
              <a:rPr lang="ru-RU" sz="2800" b="1" dirty="0">
                <a:solidFill>
                  <a:srgbClr val="C00000"/>
                </a:solidFill>
              </a:rPr>
              <a:t>Рождества и их </a:t>
            </a:r>
            <a:r>
              <a:rPr lang="ru-RU" sz="2800" b="1" dirty="0" smtClean="0">
                <a:solidFill>
                  <a:srgbClr val="C00000"/>
                </a:solidFill>
              </a:rPr>
              <a:t>значения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Рождественская </a:t>
            </a:r>
            <a:r>
              <a:rPr lang="ru-RU" sz="2000" b="1" dirty="0">
                <a:solidFill>
                  <a:srgbClr val="0070C0"/>
                </a:solidFill>
              </a:rPr>
              <a:t>звезда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христианстве звезда олицетворяет собой рождение Иисуса Христа, божественное расположение небесных сил. Считалось, что данный символ, означает надежду, которая сияет во мгле и вселяет веру. Звезду изображают и шести-, и восьмиконечной. Но в действительности количество ее лучей неисчислимо, так как свет рождественской звезды осветил всю Вселенную, возвещая о Рождестве Христовом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000" b="1" dirty="0">
                <a:solidFill>
                  <a:srgbClr val="FF0000"/>
                </a:solidFill>
              </a:rPr>
              <a:t>Ангелы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</a:t>
            </a:r>
            <a:r>
              <a:rPr lang="ru-RU" dirty="0"/>
              <a:t>христианстве являются святыми духами, которых сотворил Господь для защиты и помощи людям. Поэтому считалось, что при рождении каждому человеку дается свой особый ангел-хранитель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000" b="1" dirty="0">
                <a:solidFill>
                  <a:srgbClr val="00B050"/>
                </a:solidFill>
              </a:rPr>
              <a:t>Колокольчики. </a:t>
            </a:r>
            <a:r>
              <a:rPr lang="ru-RU" dirty="0"/>
              <a:t>С древних времен колокольчики традиционно привносили в дом добро и радость, ведь их звон, переливаясь, выгонял злых духов. На Руси звон колоколов оповещал народ о прибытии Иисуса на землю, тем самым ободряя и внушая веру в православных людей.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2" y="0"/>
            <a:ext cx="2136858" cy="214734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94649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46" y="0"/>
            <a:ext cx="914184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3569" y="1484785"/>
            <a:ext cx="5600799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ru-RU" dirty="0">
                <a:solidFill>
                  <a:srgbClr val="003399"/>
                </a:solidFill>
                <a:hlinkClick r:id="rId4"/>
              </a:rPr>
              <a:t>http://www.kakprosto.ru/kak-51034-kak-narisovat-vifleemskuyu-zvezdu#ixzz3JOk5gzPO</a:t>
            </a:r>
            <a:endParaRPr lang="ru-RU" dirty="0">
              <a:solidFill>
                <a:srgbClr val="003399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http://foofoo.name/luchshie-kolyadki-na-rozhdestvo.html#ixzz3ING6t2O7</a:t>
            </a:r>
          </a:p>
          <a:p>
            <a:pPr lvl="0"/>
            <a:r>
              <a:rPr lang="ru-RU" dirty="0" err="1">
                <a:solidFill>
                  <a:srgbClr val="002060"/>
                </a:solidFill>
              </a:rPr>
              <a:t>Follow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us</a:t>
            </a:r>
            <a:r>
              <a:rPr lang="ru-RU" dirty="0">
                <a:solidFill>
                  <a:srgbClr val="002060"/>
                </a:solidFill>
              </a:rPr>
              <a:t>: @</a:t>
            </a:r>
            <a:r>
              <a:rPr lang="ru-RU" dirty="0" err="1">
                <a:solidFill>
                  <a:srgbClr val="002060"/>
                </a:solidFill>
              </a:rPr>
              <a:t>FooandFoo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on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Twitter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: </a:t>
            </a:r>
            <a:r>
              <a:rPr lang="ru-RU" sz="2000" dirty="0">
                <a:solidFill>
                  <a:srgbClr val="003399"/>
                </a:solidFill>
                <a:hlinkClick r:id="rId5"/>
              </a:rPr>
              <a:t>http://womanadvice.ru/chto-takoe-sochelnik#ixzz3JaZ0PX9I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Журнал </a:t>
            </a:r>
            <a:r>
              <a:rPr lang="ru-RU" sz="2000" dirty="0" err="1">
                <a:solidFill>
                  <a:srgbClr val="000000"/>
                </a:solidFill>
              </a:rPr>
              <a:t>WomanAdvice</a:t>
            </a:r>
            <a:r>
              <a:rPr lang="ru-RU" sz="2000" dirty="0">
                <a:solidFill>
                  <a:srgbClr val="000000"/>
                </a:solidFill>
              </a:rPr>
              <a:t> - советы на все случаи жизни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prstClr val="black"/>
                </a:solidFill>
                <a:hlinkClick r:id="rId6"/>
              </a:rPr>
              <a:t>http://www.novostioede.ru/article/rozhdestvo-na-rusi</a:t>
            </a:r>
            <a:endParaRPr lang="ru-RU" sz="2000" dirty="0">
              <a:solidFill>
                <a:prstClr val="black"/>
              </a:solidFill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i="1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ru-RU" i="1" dirty="0">
              <a:ln w="0"/>
              <a:solidFill>
                <a:srgbClr val="4472C4">
                  <a:lumMod val="75000"/>
                </a:srgb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11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" y="0"/>
            <a:ext cx="914184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00034" y="0"/>
            <a:ext cx="7929618" cy="3592175"/>
          </a:xfrm>
          <a:prstGeom prst="ellipse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2400000"/>
            </a:lightRig>
          </a:scene3d>
          <a:sp3d extrusionH="50800" contourW="12700" prstMaterial="flat">
            <a:contourClr>
              <a:srgbClr val="00B0F0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Рождество –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особый праздник на Руси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этому волшебному дню, полному ожидания чуда готовились целый год.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786190"/>
            <a:ext cx="5449887" cy="2664296"/>
          </a:xfrm>
          <a:prstGeom prst="rect">
            <a:avLst/>
          </a:prstGeom>
          <a:ln>
            <a:noFill/>
          </a:ln>
          <a:effectLst>
            <a:glow rad="4572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83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49852"/>
            <a:ext cx="9141849" cy="6858000"/>
          </a:xfrm>
          <a:prstGeom prst="rect">
            <a:avLst/>
          </a:prstGeom>
        </p:spPr>
      </p:pic>
      <p:pic>
        <p:nvPicPr>
          <p:cNvPr id="5" name="YA_-_Rozhdestvenskaya_kolyadka_(get-tune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6563748" y="6093296"/>
            <a:ext cx="609600" cy="609600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0" y="582751"/>
            <a:ext cx="9144000" cy="6275249"/>
          </a:xfrm>
          <a:prstGeom prst="flowChartPunchedTape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algn="ctr"/>
            <a:endParaRPr lang="en-US" sz="2000" b="1" i="1" dirty="0" smtClean="0">
              <a:solidFill>
                <a:srgbClr val="002060"/>
              </a:solidFill>
            </a:endParaRPr>
          </a:p>
          <a:p>
            <a:pPr algn="ctr"/>
            <a:endParaRPr lang="en-US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Одним </a:t>
            </a:r>
            <a:r>
              <a:rPr lang="ru-RU" sz="2000" b="1" i="1" dirty="0">
                <a:solidFill>
                  <a:srgbClr val="002060"/>
                </a:solidFill>
              </a:rPr>
              <a:t>из ярких символов Рождества Христа является Вифлеемская звезда – необычное небесное знамение, которое указало странствующим волхвам путь к яслям, где Мария родила Младенца Иисуса. В Евангелии не описаны внешние детали этого явления, но в церковной традиции закрепилось определенное изображение этой чудесной звезды. На фресках и иконах ее рисуют восьмиконечной</a:t>
            </a:r>
            <a:r>
              <a:rPr lang="ru-RU" sz="2000" b="1" i="1" dirty="0" smtClean="0">
                <a:solidFill>
                  <a:srgbClr val="002060"/>
                </a:solidFill>
              </a:rPr>
              <a:t>..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486" y="1928802"/>
            <a:ext cx="2121944" cy="1859496"/>
          </a:xfrm>
          <a:prstGeom prst="ellipse">
            <a:avLst/>
          </a:prstGeom>
          <a:ln>
            <a:noFill/>
          </a:ln>
          <a:effectLst>
            <a:glow rad="482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857364"/>
            <a:ext cx="1777230" cy="17859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95647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-0.14062 L 0.34149 -0.27383 C 0.38785 -0.3032 0.45747 -0.31892 0.52986 -0.31892 C 0.61233 -0.31892 0.67847 -0.3032 0.725 -0.27383 L 0.94705 -0.14062 " pathEditMode="relative" rAng="0" ptsTypes="FffFF">
                                      <p:cBhvr>
                                        <p:cTn id="20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37" y="-8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57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41509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785918" y="2214554"/>
            <a:ext cx="6429420" cy="233118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Традиции 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празднования </a:t>
            </a:r>
            <a:r>
              <a:rPr lang="ru-RU" sz="3600" b="1" i="1" dirty="0">
                <a:solidFill>
                  <a:srgbClr val="FF0000"/>
                </a:solidFill>
              </a:rPr>
              <a:t>Рождества на Руси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19" y="4437112"/>
            <a:ext cx="2808312" cy="1972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4242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6247864"/>
          </a:xfrm>
          <a:prstGeom prst="rect">
            <a:avLst/>
          </a:prstGeom>
          <a:ln w="76200">
            <a:solidFill>
              <a:srgbClr val="5778B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B0F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endParaRPr lang="en-US" sz="20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На </a:t>
            </a:r>
            <a:r>
              <a:rPr lang="ru-RU" sz="2000" b="1" i="1" dirty="0">
                <a:solidFill>
                  <a:srgbClr val="0070C0"/>
                </a:solidFill>
              </a:rPr>
              <a:t>Руси праздник Рождества Христова стали отмечать в X веке, с тех пор как на русской земле распространилось христианство. Рождество и зимний древнеславянский праздник в честь духов-предков (святки) тесно сплелись между собой. Поэтому в Рождество часто проводят "святочные" обряды. </a:t>
            </a:r>
          </a:p>
          <a:p>
            <a:pPr algn="ctr"/>
            <a:endParaRPr lang="ru-RU" sz="2000" b="1" i="1" dirty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  День</a:t>
            </a:r>
            <a:r>
              <a:rPr lang="ru-RU" sz="2000" b="1" i="1" dirty="0">
                <a:solidFill>
                  <a:srgbClr val="0070C0"/>
                </a:solidFill>
              </a:rPr>
              <a:t>, перед Рождеством, называется Сочельник или </a:t>
            </a:r>
            <a:r>
              <a:rPr lang="ru-RU" sz="2000" b="1" i="1" dirty="0" err="1">
                <a:solidFill>
                  <a:srgbClr val="0070C0"/>
                </a:solidFill>
              </a:rPr>
              <a:t>Сочевник</a:t>
            </a:r>
            <a:r>
              <a:rPr lang="ru-RU" sz="2000" b="1" i="1" dirty="0">
                <a:solidFill>
                  <a:srgbClr val="0070C0"/>
                </a:solidFill>
              </a:rPr>
              <a:t>. Название произошло от слова "сочиво" (букв. «растительное масло"). Сочиво - это каша с растительным маслом и овощами. Ее полагалось есть накануне Рождества и никакой другой пищи вплоть до сумерек, есть не разрешалось. Такой запрет сохранялся вплоть до восхода Вифлеемской звезды – звезды, под которой родился Иисус Христос.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42852"/>
            <a:ext cx="2479292" cy="270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14422"/>
            <a:ext cx="2143140" cy="1504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1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214422"/>
            <a:ext cx="2071702" cy="1454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2073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32656"/>
            <a:ext cx="8678768" cy="63094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Крещенский сочельник</a:t>
            </a:r>
            <a:endParaRPr lang="ru-RU" sz="24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Что </a:t>
            </a:r>
            <a:r>
              <a:rPr lang="ru-RU" sz="2000" b="1" i="1" dirty="0">
                <a:solidFill>
                  <a:srgbClr val="002060"/>
                </a:solidFill>
              </a:rPr>
              <a:t>такое крещенский сочельник? Это вечер, в который хозяйки готовятся к встрече праздника под названием </a:t>
            </a:r>
            <a:r>
              <a:rPr lang="ru-RU" sz="2000" b="1" i="1" dirty="0">
                <a:solidFill>
                  <a:srgbClr val="FF0000"/>
                </a:solidFill>
              </a:rPr>
              <a:t>Богоявление Господне Крещение.</a:t>
            </a:r>
            <a:r>
              <a:rPr lang="ru-RU" sz="2000" b="1" i="1" dirty="0">
                <a:solidFill>
                  <a:srgbClr val="002060"/>
                </a:solidFill>
              </a:rPr>
              <a:t> Приходится он на 18 января. В этот день можно было есть только самые скромные и постные блюда. Постная каша, овощные блины, сочни с ягодами. Готовили чаи, компоты, хлеб и каши, но все было очень скромно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  В </a:t>
            </a:r>
            <a:r>
              <a:rPr lang="ru-RU" sz="2000" b="1" i="1" dirty="0">
                <a:solidFill>
                  <a:srgbClr val="002060"/>
                </a:solidFill>
              </a:rPr>
              <a:t>канун праздника совершают великое водоосвящение в храмах. Люди выстраиваются в огромные очереди, чтобы набрать святой воды. Многие утверждают, что эта вода способна исцелить от многих недугов. 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643182"/>
            <a:ext cx="3143272" cy="200026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4885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7488832" cy="56938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Традиция колядовать, как и многие другие, восходит своими корнями к древним празднествам по случаю зимнего солнцестояния. С приходом христианства этот обычай был поставлен на служение иной идеологии.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Пение духовных стихов, прославляющих младенца Христа, стало любимой забавой не только молодёжи. В некоторых регионах колядуют строго мужчины, путешествуя от дома к дому и на привычном простонародном языке рассказывая о том чуде, которое произошло в Вифлееме.</a:t>
            </a:r>
          </a:p>
        </p:txBody>
      </p:sp>
    </p:spTree>
    <p:extLst>
      <p:ext uri="{BB962C8B-B14F-4D97-AF65-F5344CB8AC3E}">
        <p14:creationId xmlns="" xmlns:p14="http://schemas.microsoft.com/office/powerpoint/2010/main" val="3165558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ождественские колядки из известного фильм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86874" cy="64294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992888" cy="5940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Небо </a:t>
            </a:r>
            <a:r>
              <a:rPr lang="ru-RU" sz="2000" b="1" i="1" dirty="0">
                <a:solidFill>
                  <a:srgbClr val="FF0000"/>
                </a:solidFill>
              </a:rPr>
              <a:t>и земля, небо и земля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Ныне </a:t>
            </a:r>
            <a:r>
              <a:rPr lang="ru-RU" sz="2000" b="1" i="1" dirty="0">
                <a:solidFill>
                  <a:srgbClr val="FF0000"/>
                </a:solidFill>
              </a:rPr>
              <a:t>торжествуют.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Ангелы</a:t>
            </a:r>
            <a:r>
              <a:rPr lang="ru-RU" sz="2000" b="1" i="1" dirty="0">
                <a:solidFill>
                  <a:srgbClr val="FF0000"/>
                </a:solidFill>
              </a:rPr>
              <a:t>, люди, Ангелы, люди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Весело </a:t>
            </a:r>
            <a:r>
              <a:rPr lang="ru-RU" sz="2000" b="1" i="1" dirty="0">
                <a:solidFill>
                  <a:srgbClr val="FF0000"/>
                </a:solidFill>
              </a:rPr>
              <a:t>ликуют.</a:t>
            </a:r>
          </a:p>
          <a:p>
            <a:pPr lvl="0"/>
            <a:endParaRPr lang="ru-RU" sz="2000" b="1" i="1" dirty="0">
              <a:solidFill>
                <a:srgbClr val="FF0000"/>
              </a:solidFill>
            </a:endParaRPr>
          </a:p>
          <a:p>
            <a:pPr lvl="0"/>
            <a:r>
              <a:rPr lang="ru-RU" sz="2000" b="1" i="1" dirty="0">
                <a:solidFill>
                  <a:srgbClr val="FF0000"/>
                </a:solidFill>
              </a:rPr>
              <a:t>Христос родился, Бог воплотился,</a:t>
            </a:r>
          </a:p>
          <a:p>
            <a:pPr lvl="0"/>
            <a:r>
              <a:rPr lang="ru-RU" sz="2000" b="1" i="1" dirty="0">
                <a:solidFill>
                  <a:srgbClr val="FF0000"/>
                </a:solidFill>
              </a:rPr>
              <a:t>Ангелы поют, славу воздают.</a:t>
            </a:r>
          </a:p>
          <a:p>
            <a:pPr lvl="0"/>
            <a:r>
              <a:rPr lang="ru-RU" sz="2000" b="1" i="1" dirty="0">
                <a:solidFill>
                  <a:srgbClr val="FF0000"/>
                </a:solidFill>
              </a:rPr>
              <a:t>Пастухи играют, Пастыря встречают,</a:t>
            </a:r>
          </a:p>
          <a:p>
            <a:pPr lvl="0"/>
            <a:r>
              <a:rPr lang="ru-RU" sz="2000" b="1" i="1" dirty="0" err="1">
                <a:solidFill>
                  <a:srgbClr val="FF0000"/>
                </a:solidFill>
              </a:rPr>
              <a:t>Чудо,чудо</a:t>
            </a:r>
            <a:r>
              <a:rPr lang="ru-RU" sz="2000" b="1" i="1" dirty="0">
                <a:solidFill>
                  <a:srgbClr val="FF0000"/>
                </a:solidFill>
              </a:rPr>
              <a:t> возвещают.</a:t>
            </a:r>
          </a:p>
          <a:p>
            <a:pPr lvl="0"/>
            <a:endParaRPr lang="ru-RU" sz="2000" b="1" i="1" dirty="0">
              <a:solidFill>
                <a:srgbClr val="FF000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 Во </a:t>
            </a:r>
            <a:r>
              <a:rPr lang="ru-RU" sz="2000" b="1" i="1" dirty="0">
                <a:solidFill>
                  <a:srgbClr val="FF0000"/>
                </a:solidFill>
              </a:rPr>
              <a:t>Вифлееме, во Вифлееме,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  Радость </a:t>
            </a:r>
            <a:r>
              <a:rPr lang="ru-RU" sz="2000" b="1" i="1" dirty="0">
                <a:solidFill>
                  <a:srgbClr val="FF0000"/>
                </a:solidFill>
              </a:rPr>
              <a:t>наступила!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 Чистая </a:t>
            </a:r>
            <a:r>
              <a:rPr lang="ru-RU" sz="2000" b="1" i="1" dirty="0">
                <a:solidFill>
                  <a:srgbClr val="FF0000"/>
                </a:solidFill>
              </a:rPr>
              <a:t>Дева, чистая Дева,</a:t>
            </a: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           Сына </a:t>
            </a:r>
            <a:r>
              <a:rPr lang="ru-RU" sz="2000" b="1" i="1" dirty="0">
                <a:solidFill>
                  <a:srgbClr val="FF0000"/>
                </a:solidFill>
              </a:rPr>
              <a:t>породила!</a:t>
            </a:r>
          </a:p>
          <a:p>
            <a:pPr lvl="0"/>
            <a:endParaRPr lang="ru-RU" sz="2000" b="1" i="1" dirty="0">
              <a:solidFill>
                <a:srgbClr val="FF0000"/>
              </a:solidFill>
            </a:endParaRPr>
          </a:p>
          <a:p>
            <a:pPr lvl="0"/>
            <a:r>
              <a:rPr lang="ru-RU" sz="2000" b="1" i="1" dirty="0">
                <a:solidFill>
                  <a:srgbClr val="FF0000"/>
                </a:solidFill>
              </a:rPr>
              <a:t>Христос родился, Бог воплотился,</a:t>
            </a:r>
          </a:p>
          <a:p>
            <a:pPr lvl="0"/>
            <a:r>
              <a:rPr lang="ru-RU" sz="2000" b="1" i="1" dirty="0">
                <a:solidFill>
                  <a:srgbClr val="FF0000"/>
                </a:solidFill>
              </a:rPr>
              <a:t>Ангелы поют, славу воздают.</a:t>
            </a:r>
          </a:p>
          <a:p>
            <a:pPr lvl="0"/>
            <a:r>
              <a:rPr lang="ru-RU" sz="2000" b="1" i="1" dirty="0">
                <a:solidFill>
                  <a:srgbClr val="FF0000"/>
                </a:solidFill>
              </a:rPr>
              <a:t>Пастухи играют, Пастыря встречают,</a:t>
            </a:r>
          </a:p>
          <a:p>
            <a:pPr lvl="0"/>
            <a:r>
              <a:rPr lang="ru-RU" sz="2000" b="1" i="1" dirty="0" err="1">
                <a:solidFill>
                  <a:srgbClr val="FF0000"/>
                </a:solidFill>
              </a:rPr>
              <a:t>Чудо,чудо</a:t>
            </a:r>
            <a:r>
              <a:rPr lang="ru-RU" sz="2000" b="1" i="1" dirty="0">
                <a:solidFill>
                  <a:srgbClr val="FF0000"/>
                </a:solidFill>
              </a:rPr>
              <a:t> возвещают.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14422"/>
            <a:ext cx="3241914" cy="4429156"/>
          </a:xfrm>
          <a:prstGeom prst="ellipse">
            <a:avLst/>
          </a:prstGeom>
          <a:ln w="76200">
            <a:solidFill>
              <a:srgbClr val="00B0F0"/>
            </a:solidFill>
            <a:miter lim="800000"/>
            <a:headEnd/>
            <a:tailEnd/>
          </a:ln>
          <a:effectLst>
            <a:glow rad="4191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4098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7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7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7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7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7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7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7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7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7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7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7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7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793</Words>
  <Application>Microsoft Office PowerPoint</Application>
  <PresentationFormat>Экран (4:3)</PresentationFormat>
  <Paragraphs>102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2_Тема Office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ushitel3</dc:creator>
  <cp:lastModifiedBy>Marina</cp:lastModifiedBy>
  <cp:revision>36</cp:revision>
  <dcterms:created xsi:type="dcterms:W3CDTF">2014-11-07T09:16:14Z</dcterms:created>
  <dcterms:modified xsi:type="dcterms:W3CDTF">2014-11-22T13:16:07Z</dcterms:modified>
</cp:coreProperties>
</file>